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78" r:id="rId2"/>
    <p:sldId id="277" r:id="rId3"/>
    <p:sldId id="279" r:id="rId4"/>
    <p:sldId id="283" r:id="rId5"/>
    <p:sldId id="286" r:id="rId6"/>
    <p:sldId id="280" r:id="rId7"/>
    <p:sldId id="284" r:id="rId8"/>
    <p:sldId id="287" r:id="rId9"/>
    <p:sldId id="285" r:id="rId10"/>
    <p:sldId id="288" r:id="rId11"/>
    <p:sldId id="282" r:id="rId12"/>
    <p:sldId id="276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hSaRiTD9uDhGJ3nUfwohnl+c0R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30"/>
    <a:srgbClr val="13294B"/>
    <a:srgbClr val="FF552E"/>
    <a:srgbClr val="1B4284"/>
    <a:srgbClr val="0E2248"/>
    <a:srgbClr val="0E2E5A"/>
    <a:srgbClr val="0B1A53"/>
    <a:srgbClr val="03091A"/>
    <a:srgbClr val="DD3403"/>
    <a:srgbClr val="1D58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00"/>
    <p:restoredTop sz="94558"/>
  </p:normalViewPr>
  <p:slideViewPr>
    <p:cSldViewPr snapToGrid="0" snapToObjects="1">
      <p:cViewPr varScale="1">
        <p:scale>
          <a:sx n="153" d="100"/>
          <a:sy n="153" d="100"/>
        </p:scale>
        <p:origin x="84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35" Type="http://customschemas.google.com/relationships/presentationmetadata" Target="metadata"/></Relationships>
</file>

<file path=ppt/media/image1.png>
</file>

<file path=ppt/media/image10.png>
</file>

<file path=ppt/media/image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880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2327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71565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3612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8369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93479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930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6912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7130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8620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8755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05081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94B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97;p1">
            <a:extLst>
              <a:ext uri="{FF2B5EF4-FFF2-40B4-BE49-F238E27FC236}">
                <a16:creationId xmlns:a16="http://schemas.microsoft.com/office/drawing/2014/main" id="{791B78F1-C7A6-0E4D-9B48-E8AE688E9D25}"/>
              </a:ext>
            </a:extLst>
          </p:cNvPr>
          <p:cNvSpPr txBox="1"/>
          <p:nvPr/>
        </p:nvSpPr>
        <p:spPr>
          <a:xfrm>
            <a:off x="401135" y="1926183"/>
            <a:ext cx="11389726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600" b="1" i="0" u="none" strike="noStrike" cap="none" dirty="0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Simulating COVID-19 Spread Using a Markov Random Walk Model</a:t>
            </a:r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lang="en-US" sz="3600" b="1" dirty="0">
              <a:solidFill>
                <a:schemeClr val="lt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Junyan He, Sam Aguiar, Albert </a:t>
            </a:r>
            <a:r>
              <a:rPr lang="en-US" sz="2000" dirty="0" err="1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Wiryawan</a:t>
            </a:r>
            <a:endParaRPr lang="en-US" sz="2000" dirty="0">
              <a:solidFill>
                <a:schemeClr val="lt1"/>
              </a:solidFill>
              <a:latin typeface="+mn-lt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+mn-lt"/>
                <a:ea typeface="Helvetica Neue"/>
                <a:cs typeface="Helvetica Neue"/>
                <a:sym typeface="Helvetica Neue"/>
              </a:rPr>
              <a:t>Team 1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9B527F9-E2AD-F545-AE71-B9E1209DA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1007" y="877786"/>
            <a:ext cx="2909982" cy="754082"/>
          </a:xfrm>
          <a:prstGeom prst="rect">
            <a:avLst/>
          </a:prstGeom>
        </p:spPr>
      </p:pic>
      <p:sp>
        <p:nvSpPr>
          <p:cNvPr id="14" name="Google Shape;98;p1">
            <a:extLst>
              <a:ext uri="{FF2B5EF4-FFF2-40B4-BE49-F238E27FC236}">
                <a16:creationId xmlns:a16="http://schemas.microsoft.com/office/drawing/2014/main" id="{5EF27DE2-FA42-9D4F-9259-BCEE572FBF88}"/>
              </a:ext>
            </a:extLst>
          </p:cNvPr>
          <p:cNvSpPr txBox="1"/>
          <p:nvPr/>
        </p:nvSpPr>
        <p:spPr>
          <a:xfrm>
            <a:off x="3800184" y="5215513"/>
            <a:ext cx="4591628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+mn-lt"/>
                <a:sym typeface="Helvetica Neue Light"/>
              </a:rPr>
              <a:t>Fall 2020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+mn-lt"/>
                <a:sym typeface="Helvetica Neue Light"/>
              </a:rPr>
              <a:t>PHYS 466 Final Project Presentation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latin typeface="+mn-lt"/>
              <a:sym typeface="Helvetica Neue Ligh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latin typeface="+mn-lt"/>
                <a:sym typeface="Helvetica Neue Light"/>
              </a:rPr>
              <a:t>December 18, 2020</a:t>
            </a:r>
            <a:endParaRPr sz="2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30308B5-8216-4A2D-8762-CCC51CDF71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89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405303" y="1033390"/>
            <a:ext cx="4612440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Having large gatherings means: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Much, much more agents fall sick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First peak of exposed cases is similar, but having gathering leads to a second peak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The infected curve fails to decrease after initial peak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Quarantine nearly triples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Almost double the death rate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Having large gatherings without obeying social distancing rules can very likely lead to super-spreader events!</a:t>
            </a:r>
            <a:endParaRPr sz="18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Large social gatherings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10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51E9DA-B063-4ACE-B1DF-075293151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344" y="918765"/>
            <a:ext cx="3642107" cy="27344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0980CC1-2B13-4493-A7D4-52424D245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3653174"/>
            <a:ext cx="3642107" cy="273837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D58894-8A32-44D4-A0AF-2A638CEAD4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918764"/>
            <a:ext cx="3639845" cy="27344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B5065E-DF9B-44F1-A2A7-41569A365C4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5344" y="3712104"/>
            <a:ext cx="3615739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88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376809" y="970056"/>
            <a:ext cx="11661311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Implemented a Markov random walk model to simulate transmission dynamics of Covid-19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Social distancing introduced through a distance-based rejection technique, large gatherings emulated through a special move function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Probability of getting exposed is distance-based, with distance calculated by a KD tree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Mask wearing slow downs the transmission, leads to more healthy agents and fewer deaths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Social distancing is effective in flattening the curve, and lowering the death rate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Having large gatherings without social distancing leads to more cases and possible even a second peak in exposed cases</a:t>
            </a:r>
            <a:endParaRPr sz="20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Conclusion</a:t>
            </a: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11</a:t>
            </a:fld>
            <a:endParaRPr lang="en-US" b="1" dirty="0">
              <a:solidFill>
                <a:srgbClr val="F15A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919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294B"/>
        </a:solid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DFE48B75-20BC-E340-934D-C0B2ED2E0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522" y="5335770"/>
            <a:ext cx="4178036" cy="152223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3BB38B-18BD-41BC-A819-3A73593A8A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41421F-3D0E-4EE2-817E-1738CBC4D6DE}"/>
              </a:ext>
            </a:extLst>
          </p:cNvPr>
          <p:cNvSpPr txBox="1"/>
          <p:nvPr/>
        </p:nvSpPr>
        <p:spPr>
          <a:xfrm>
            <a:off x="3304313" y="1760509"/>
            <a:ext cx="53884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+mn-lt"/>
              </a:rPr>
              <a:t>Thank you!</a:t>
            </a:r>
          </a:p>
          <a:p>
            <a:pPr algn="ctr"/>
            <a:endParaRPr lang="en-US" sz="5400" b="1" dirty="0">
              <a:solidFill>
                <a:schemeClr val="bg1"/>
              </a:solidFill>
              <a:latin typeface="+mn-lt"/>
            </a:endParaRPr>
          </a:p>
          <a:p>
            <a:pPr algn="ctr"/>
            <a:r>
              <a:rPr lang="en-US" sz="5400" b="1" dirty="0">
                <a:solidFill>
                  <a:schemeClr val="bg1"/>
                </a:solidFill>
                <a:latin typeface="+mn-lt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1064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376810" y="934544"/>
            <a:ext cx="6865663" cy="3227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latin typeface="+mn-lt"/>
              </a:rPr>
              <a:t>SARS-CoV-2, or Covid-19, has caused a global Pandemic since late 2019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latin typeface="+mn-lt"/>
              </a:rPr>
              <a:t>Ever since the Pandemic started, numerous research efforts have been devoted to studying the transmission dynamics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/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Many models have been developed to study transmission dynamics: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Deterministic: Using ODEs, such as the SIR model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Probabilistic: Using Markov random walk model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/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/>
              <a:t>Many government guidelines have been posted: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/>
              <a:t>wearing mask, social distancing, and limiting large gathering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/>
              <a:t>Some have questioned the effectiveness of such measures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SzPts val="3000"/>
              <a:buNone/>
            </a:pPr>
            <a:endParaRPr lang="en-US" sz="16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In this study, we use a Markov random walk model to investigate the effects of the three measures mentioned above</a:t>
            </a:r>
            <a:endParaRPr sz="20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Background and Motivation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2</a:t>
            </a:fld>
            <a:endParaRPr lang="en-US" b="1" dirty="0">
              <a:solidFill>
                <a:srgbClr val="F15A3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FD0B3-FA53-45AD-87FE-B4E5A66E0445}"/>
              </a:ext>
            </a:extLst>
          </p:cNvPr>
          <p:cNvSpPr txBox="1"/>
          <p:nvPr/>
        </p:nvSpPr>
        <p:spPr>
          <a:xfrm>
            <a:off x="7889283" y="4754344"/>
            <a:ext cx="3595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Covid-19 is still spreading throughout the U.S.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0C691F-C4AA-42D1-8703-9701E42737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3595" y="1751292"/>
            <a:ext cx="4906833" cy="300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65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Google Shape;147;p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6810" y="970055"/>
                <a:ext cx="7639726" cy="3726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2000" dirty="0">
                    <a:solidFill>
                      <a:schemeClr val="tx1"/>
                    </a:solidFill>
                    <a:latin typeface="+mn-lt"/>
                  </a:rPr>
                  <a:t>Initial condition: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Assign agents to random grid points 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Move agent positions without transmission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Sample walking direction from a uniform distribution, distance from a Gaussian distribution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Check for overlap, or enforce social distancing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Randomly select a list of initial infectors and mask wearers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800" dirty="0">
                    <a:solidFill>
                      <a:schemeClr val="tx1"/>
                    </a:solidFill>
                    <a:latin typeface="+mn-lt"/>
                  </a:rPr>
                  <a:t>Social distancing: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Obtain minimal distance to infected/exposed agents via KD tree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If no social distancing, reject the move if min dis. &lt; 1.5ft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If social distancing, reject the move if min dis. &lt; 6ft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Otherwise, accept the move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𝑎𝑐𝑐</m:t>
                        </m:r>
                      </m:sub>
                    </m:sSub>
                    <m:r>
                      <a:rPr lang="en-US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400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exp</m:t>
                        </m:r>
                      </m:fName>
                      <m:e>
                        <m:d>
                          <m:dPr>
                            <m:ctrlP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sz="14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endParaRPr lang="en-US" sz="1400" b="0" dirty="0">
                  <a:solidFill>
                    <a:schemeClr val="tx1"/>
                  </a:solidFill>
                  <a:latin typeface="+mn-lt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Top: no social distancing, Bottom: social distancing</a:t>
                </a:r>
                <a:endParaRPr lang="en-US" sz="1400" b="0" dirty="0">
                  <a:solidFill>
                    <a:schemeClr val="tx1"/>
                  </a:solidFill>
                  <a:latin typeface="+mn-lt"/>
                </a:endParaRP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147" name="Google Shape;147;p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6810" y="970055"/>
                <a:ext cx="7639726" cy="3726231"/>
              </a:xfrm>
              <a:prstGeom prst="rect">
                <a:avLst/>
              </a:prstGeom>
              <a:blipFill>
                <a:blip r:embed="rId3"/>
                <a:stretch>
                  <a:fillRect l="-1676" t="-4255" b="-671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Method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3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554F1E-C579-4E6A-9A6D-2C507D5B7F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317" t="12278" r="10118" b="12541"/>
          <a:stretch/>
        </p:blipFill>
        <p:spPr>
          <a:xfrm>
            <a:off x="7910799" y="970054"/>
            <a:ext cx="4195513" cy="2658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DE6A0D-F580-4845-9914-1DA1F817B7D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690" t="12725" r="10116" b="12269"/>
          <a:stretch/>
        </p:blipFill>
        <p:spPr>
          <a:xfrm>
            <a:off x="7927759" y="3672737"/>
            <a:ext cx="4195513" cy="26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09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Google Shape;147;p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6810" y="970055"/>
                <a:ext cx="7639726" cy="37262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2000" dirty="0">
                    <a:solidFill>
                      <a:schemeClr val="tx1"/>
                    </a:solidFill>
                    <a:latin typeface="+mn-lt"/>
                  </a:rPr>
                  <a:t>Holding gatherings: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Accomplished by a special move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Agent is to join the gathering if distance to host is less than a user tolerance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Agent coordinates updated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𝑛𝑒𝑤</m:t>
                        </m:r>
                      </m:sub>
                    </m:sSub>
                    <m:r>
                      <a:rPr lang="en-US" sz="1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  <m:sub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𝑐𝑒𝑛𝑡𝑒𝑟</m:t>
                        </m:r>
                      </m:sub>
                    </m:sSub>
                    <m:r>
                      <a:rPr lang="en-US" sz="1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𝛥</m:t>
                    </m:r>
                    <m:r>
                      <a:rPr lang="en-US" sz="14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𝑑</m:t>
                    </m:r>
                  </m:oMath>
                </a14:m>
                <a:endParaRPr lang="en-US" sz="1400" dirty="0">
                  <a:effectLst/>
                  <a:latin typeface="Calibri" panose="020F0502020204030204" pitchFamily="34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14:m>
                  <m:oMath xmlns:m="http://schemas.openxmlformats.org/officeDocument/2006/math">
                    <m:r>
                      <a:rPr lang="en-US" sz="1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𝛥</m:t>
                    </m:r>
                    <m:r>
                      <a:rPr lang="en-US" sz="1400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𝑑</m:t>
                    </m:r>
                  </m:oMath>
                </a14:m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 is sampled from a Gaussian distribution, with maximum displacement limited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No social distancing enforced during gatherings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Top: Initial condition, Bottom: After 10 steps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endParaRPr lang="en-US" sz="1000" dirty="0">
                  <a:solidFill>
                    <a:schemeClr val="tx1"/>
                  </a:solidFill>
                  <a:latin typeface="+mn-lt"/>
                </a:endParaRP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800" dirty="0">
                    <a:solidFill>
                      <a:schemeClr val="tx1"/>
                    </a:solidFill>
                    <a:latin typeface="+mn-lt"/>
                  </a:rPr>
                  <a:t>Susceptible to exposed: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Probabilistic, based on nearest distance to exposed agent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b="0" dirty="0">
                    <a:solidFill>
                      <a:schemeClr val="tx1"/>
                    </a:solidFill>
                    <a:latin typeface="+mn-lt"/>
                  </a:rPr>
                  <a:t>Minimal distance to exposed/infected agent is obtained from KD tree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Probability of being exposed is calculated as: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𝑒𝑥𝑝𝑜𝑠𝑒𝑑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𝑚𝑎𝑠𝑘</m:t>
                        </m:r>
                      </m:sub>
                    </m:sSub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[1−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𝑡𝑎𝑛h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f>
                      <m:f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𝑟𝑒𝑓</m:t>
                            </m:r>
                          </m:sub>
                        </m:sSub>
                      </m:den>
                    </m:f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)]</m:t>
                    </m:r>
                  </m:oMath>
                </a14:m>
                <a:endParaRPr lang="en-US" sz="1800" dirty="0">
                  <a:effectLst/>
                  <a:latin typeface="Calibri" panose="020F0502020204030204" pitchFamily="34" charset="0"/>
                  <a:ea typeface="SimSun" panose="02010600030101010101" pitchFamily="2" charset="-122"/>
                  <a:cs typeface="Times New Roman" panose="02020603050405020304" pitchFamily="18" charset="0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𝑚𝑎𝑠𝑘</m:t>
                        </m:r>
                      </m:sub>
                    </m:sSub>
                  </m:oMath>
                </a14:m>
                <a:r>
                  <a:rPr lang="en-US" sz="1400" b="0" dirty="0">
                    <a:solidFill>
                      <a:schemeClr val="tx1"/>
                    </a:solidFill>
                    <a:latin typeface="+mn-lt"/>
                  </a:rPr>
                  <a:t> describes how much safer you wi</a:t>
                </a:r>
                <a:r>
                  <a:rPr lang="en-US" sz="1400" dirty="0">
                    <a:solidFill>
                      <a:schemeClr val="tx1"/>
                    </a:solidFill>
                    <a:latin typeface="+mn-lt"/>
                  </a:rPr>
                  <a:t>ll be with mask on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𝑟𝑒𝑓</m:t>
                        </m:r>
                      </m:sub>
                    </m:sSub>
                  </m:oMath>
                </a14:m>
                <a:r>
                  <a:rPr lang="en-US" sz="1400" b="0" dirty="0">
                    <a:solidFill>
                      <a:schemeClr val="tx1"/>
                    </a:solidFill>
                    <a:latin typeface="+mn-lt"/>
                  </a:rPr>
                  <a:t> are to be calibrated to fit available data</a:t>
                </a: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SzPts val="3000"/>
                  <a:buNone/>
                </a:pPr>
                <a:endParaRPr lang="en-US" sz="1400" dirty="0">
                  <a:solidFill>
                    <a:schemeClr val="tx1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147" name="Google Shape;147;p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6810" y="970055"/>
                <a:ext cx="7639726" cy="3726231"/>
              </a:xfrm>
              <a:prstGeom prst="rect">
                <a:avLst/>
              </a:prstGeom>
              <a:blipFill>
                <a:blip r:embed="rId3"/>
                <a:stretch>
                  <a:fillRect l="-1676" t="-4255" b="-1571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Method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4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A3154A-CC52-4466-8FE1-572529D490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640" t="12735" r="10165" b="11963"/>
          <a:stretch/>
        </p:blipFill>
        <p:spPr>
          <a:xfrm>
            <a:off x="8016536" y="918766"/>
            <a:ext cx="4175463" cy="27317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CF9F86-CC53-46BF-BA29-C839018DA18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345" t="12881" r="10146" b="12474"/>
          <a:stretch/>
        </p:blipFill>
        <p:spPr>
          <a:xfrm>
            <a:off x="8016536" y="3673567"/>
            <a:ext cx="4142316" cy="2731786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F32AD963-5D55-4E11-A27A-09E135BAC02E}"/>
              </a:ext>
            </a:extLst>
          </p:cNvPr>
          <p:cNvSpPr/>
          <p:nvPr/>
        </p:nvSpPr>
        <p:spPr>
          <a:xfrm>
            <a:off x="9678139" y="2986745"/>
            <a:ext cx="426128" cy="4138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08ADC90-5060-423F-BD17-DED3B419ED61}"/>
              </a:ext>
            </a:extLst>
          </p:cNvPr>
          <p:cNvSpPr/>
          <p:nvPr/>
        </p:nvSpPr>
        <p:spPr>
          <a:xfrm>
            <a:off x="9678139" y="5718531"/>
            <a:ext cx="426128" cy="4138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981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Google Shape;147;p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376809" y="937610"/>
                <a:ext cx="7400029" cy="40280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2000" dirty="0">
                    <a:solidFill>
                      <a:schemeClr val="tx1"/>
                    </a:solidFill>
                    <a:latin typeface="+mn-lt"/>
                  </a:rPr>
                  <a:t>Simulations were repeated for 1000 runs, each run consisted of 150 time steps</a:t>
                </a:r>
              </a:p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endParaRPr lang="en-US" sz="2000" dirty="0">
                  <a:solidFill>
                    <a:schemeClr val="tx1"/>
                  </a:solidFill>
                  <a:latin typeface="+mn-lt"/>
                </a:endParaRPr>
              </a:p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2000" dirty="0">
                    <a:solidFill>
                      <a:schemeClr val="tx1"/>
                    </a:solidFill>
                    <a:latin typeface="+mn-lt"/>
                  </a:rPr>
                  <a:t>Important metrics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600" dirty="0">
                    <a:latin typeface="+mn-lt"/>
                  </a:rPr>
                  <a:t>Infection fatality rate,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𝐼𝐹𝑅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𝐶𝑜𝑛𝑓𝑖𝑟𝑚𝑒𝑑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𝐷𝑒𝑎𝑡h𝑠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𝐶𝑜𝑛𝑓𝑖𝑟𝑚𝑒𝑑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𝐶𝑎𝑠𝑒𝑠</m:t>
                        </m:r>
                      </m:den>
                    </m:f>
                  </m:oMath>
                </a14:m>
                <a:endParaRPr lang="en-US" sz="1600" dirty="0">
                  <a:solidFill>
                    <a:schemeClr val="tx1"/>
                  </a:solidFill>
                  <a:latin typeface="+mn-lt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600" b="0" dirty="0">
                    <a:latin typeface="+mn-lt"/>
                  </a:rPr>
                  <a:t>Population normalized </a:t>
                </a:r>
                <a:r>
                  <a:rPr lang="en-US" sz="1600" dirty="0">
                    <a:latin typeface="+mn-lt"/>
                  </a:rPr>
                  <a:t>c</a:t>
                </a:r>
                <a:r>
                  <a:rPr lang="en-US" sz="1600" b="0" dirty="0">
                    <a:latin typeface="+mn-lt"/>
                  </a:rPr>
                  <a:t>ases, </a:t>
                </a:r>
                <a14:m>
                  <m:oMath xmlns:m="http://schemas.openxmlformats.org/officeDocument/2006/math"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𝑃𝑁𝐶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𝐶𝑎𝑠𝑒𝑠</m:t>
                        </m:r>
                      </m:num>
                      <m:den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𝐴𝑔𝑒𝑛𝑡𝑠</m:t>
                        </m:r>
                      </m:den>
                    </m:f>
                  </m:oMath>
                </a14:m>
                <a:endParaRPr lang="en-US" sz="1600" b="0" dirty="0">
                  <a:latin typeface="+mn-lt"/>
                </a:endParaRP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endParaRPr lang="en-US" sz="1600" dirty="0"/>
              </a:p>
              <a:p>
                <a:pPr marL="342900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2000" dirty="0">
                    <a:solidFill>
                      <a:schemeClr val="tx1"/>
                    </a:solidFill>
                    <a:latin typeface="+mn-lt"/>
                  </a:rPr>
                  <a:t>Higher mask wearing rate means: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600" dirty="0">
                    <a:solidFill>
                      <a:schemeClr val="tx1"/>
                    </a:solidFill>
                    <a:latin typeface="+mn-lt"/>
                  </a:rPr>
                  <a:t>Lower PNC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600" dirty="0">
                    <a:solidFill>
                      <a:schemeClr val="tx1"/>
                    </a:solidFill>
                    <a:latin typeface="+mn-lt"/>
                  </a:rPr>
                  <a:t>Higher IFR (What????)</a:t>
                </a:r>
              </a:p>
              <a:p>
                <a:pPr marL="800100" lvl="1">
                  <a:lnSpc>
                    <a:spcPct val="100000"/>
                  </a:lnSpc>
                  <a:spcBef>
                    <a:spcPts val="0"/>
                  </a:spcBef>
                  <a:buSzPts val="3000"/>
                </a:pPr>
                <a:r>
                  <a:rPr lang="en-US" sz="1600" dirty="0">
                    <a:solidFill>
                      <a:schemeClr val="tx1"/>
                    </a:solidFill>
                    <a:latin typeface="+mn-lt"/>
                  </a:rPr>
                  <a:t>PNC decreases faster than the increase in IFR, so the population normalized death count, PNC*IFR, is lowered</a:t>
                </a:r>
              </a:p>
              <a:p>
                <a:pPr marL="342900"/>
                <a:endParaRPr lang="en-US" sz="2000" b="0" dirty="0"/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 xmlns="">
          <p:sp>
            <p:nvSpPr>
              <p:cNvPr id="147" name="Google Shape;147;p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76809" y="937610"/>
                <a:ext cx="7400029" cy="4028072"/>
              </a:xfrm>
              <a:prstGeom prst="rect">
                <a:avLst/>
              </a:prstGeom>
              <a:blipFill>
                <a:blip r:embed="rId3"/>
                <a:stretch>
                  <a:fillRect l="-1730" t="-4085" r="-131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Mask wearing percentage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5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D9F2E-4923-43FD-86EC-A0EFEEF0E9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9658" y="800284"/>
            <a:ext cx="4454652" cy="29778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E61190-24FA-4CB2-9807-0523CF102B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9237" y="3502421"/>
            <a:ext cx="4462272" cy="306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169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270771" y="2135957"/>
            <a:ext cx="4612440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Higher mask wearing rate means: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More agents remain healthy at steady state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Fewer exposed cases at peak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Lower quarantine and death rate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All these metrics indicate that wearing masks is an effective way to slow down virus transmission</a:t>
            </a:r>
            <a:endParaRPr sz="18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Mask wearing percentage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6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6365AA-5228-4C74-B394-CD1A1DE2FF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681" y="917406"/>
            <a:ext cx="3522303" cy="26482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78415F-630F-49D1-A919-296FF1BB4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4" y="3670656"/>
            <a:ext cx="3537931" cy="266004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1818521-844E-4053-8D64-A2967D158D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4" y="918765"/>
            <a:ext cx="3522305" cy="2648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CD4BC8D-2F1D-4846-96DF-6F528F782C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40398" y="3678945"/>
            <a:ext cx="3521586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39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405303" y="2408944"/>
            <a:ext cx="4612440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Simulations were repeated for 3000 runs, each run consisted of 150 time steps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Social distancing means: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Lower IFR (fewer deaths)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Much lower PNC (fewer cases)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14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Social distancing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7</a:t>
            </a:fld>
            <a:endParaRPr lang="en-US" b="1" dirty="0">
              <a:solidFill>
                <a:srgbClr val="F15A30"/>
              </a:solidFill>
            </a:endParaRP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2A86DBE1-F53A-4756-A4B8-15B08C04BF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215733"/>
              </p:ext>
            </p:extLst>
          </p:nvPr>
        </p:nvGraphicFramePr>
        <p:xfrm>
          <a:off x="660257" y="1968610"/>
          <a:ext cx="6264324" cy="29207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90024">
                  <a:extLst>
                    <a:ext uri="{9D8B030D-6E8A-4147-A177-3AD203B41FA5}">
                      <a16:colId xmlns:a16="http://schemas.microsoft.com/office/drawing/2014/main" val="3629152317"/>
                    </a:ext>
                  </a:extLst>
                </a:gridCol>
                <a:gridCol w="1092205">
                  <a:extLst>
                    <a:ext uri="{9D8B030D-6E8A-4147-A177-3AD203B41FA5}">
                      <a16:colId xmlns:a16="http://schemas.microsoft.com/office/drawing/2014/main" val="1508682977"/>
                    </a:ext>
                  </a:extLst>
                </a:gridCol>
                <a:gridCol w="1092205">
                  <a:extLst>
                    <a:ext uri="{9D8B030D-6E8A-4147-A177-3AD203B41FA5}">
                      <a16:colId xmlns:a16="http://schemas.microsoft.com/office/drawing/2014/main" val="1728209080"/>
                    </a:ext>
                  </a:extLst>
                </a:gridCol>
                <a:gridCol w="1092205">
                  <a:extLst>
                    <a:ext uri="{9D8B030D-6E8A-4147-A177-3AD203B41FA5}">
                      <a16:colId xmlns:a16="http://schemas.microsoft.com/office/drawing/2014/main" val="1156593593"/>
                    </a:ext>
                  </a:extLst>
                </a:gridCol>
                <a:gridCol w="1097685">
                  <a:extLst>
                    <a:ext uri="{9D8B030D-6E8A-4147-A177-3AD203B41FA5}">
                      <a16:colId xmlns:a16="http://schemas.microsoft.com/office/drawing/2014/main" val="2388235297"/>
                    </a:ext>
                  </a:extLst>
                </a:gridCol>
              </a:tblGrid>
              <a:tr h="306144"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Table 1. Effect of Extreme Social Distancing on IFR and PNC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165125"/>
                  </a:ext>
                </a:extLst>
              </a:tr>
              <a:tr h="6536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Social Distancing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IFR (%)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IFR SD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PNC (%)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PNC SD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6825306"/>
                  </a:ext>
                </a:extLst>
              </a:tr>
              <a:tr h="6536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FALSE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1.02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3.54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6.25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3.78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03712074"/>
                  </a:ext>
                </a:extLst>
              </a:tr>
              <a:tr h="65365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~0</a:t>
                      </a:r>
                      <a:r>
                        <a:rPr lang="en-US" sz="1600" b="1" baseline="30000" dirty="0">
                          <a:solidFill>
                            <a:srgbClr val="FF0000"/>
                          </a:solidFill>
                          <a:effectLst/>
                        </a:rPr>
                        <a:t>*</a:t>
                      </a:r>
                      <a:endParaRPr lang="en-US" sz="14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~0</a:t>
                      </a:r>
                      <a:r>
                        <a:rPr lang="en-US" sz="1200" baseline="30000">
                          <a:effectLst/>
                        </a:rPr>
                        <a:t>*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0.39</a:t>
                      </a:r>
                      <a:endParaRPr lang="en-US" sz="14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0.55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84653264"/>
                  </a:ext>
                </a:extLst>
              </a:tr>
              <a:tr h="653659">
                <a:tc gridSpan="5"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aseline="30000" dirty="0">
                          <a:effectLst/>
                        </a:rPr>
                        <a:t>*</a:t>
                      </a:r>
                      <a:r>
                        <a:rPr lang="en-US" sz="1200" dirty="0">
                          <a:effectLst/>
                        </a:rPr>
                        <a:t>Values</a:t>
                      </a:r>
                      <a:r>
                        <a:rPr lang="en-US" sz="1200" baseline="30000" dirty="0">
                          <a:effectLst/>
                        </a:rPr>
                        <a:t> </a:t>
                      </a:r>
                      <a:r>
                        <a:rPr lang="en-US" sz="1200" dirty="0">
                          <a:effectLst/>
                        </a:rPr>
                        <a:t>were less than 10</a:t>
                      </a:r>
                      <a:r>
                        <a:rPr lang="en-US" sz="1200" baseline="30000" dirty="0">
                          <a:effectLst/>
                        </a:rPr>
                        <a:t>-2</a:t>
                      </a:r>
                      <a:r>
                        <a:rPr lang="en-US" sz="1200" dirty="0">
                          <a:effectLst/>
                        </a:rPr>
                        <a:t>%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5102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7473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405303" y="1033390"/>
            <a:ext cx="4612440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Social distancing means: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Much, much more agents remain healthy at steady state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Fewer exposed cases at peak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The infected curve is efficiently flattened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400" dirty="0">
                <a:solidFill>
                  <a:schemeClr val="tx1"/>
                </a:solidFill>
                <a:latin typeface="+mn-lt"/>
              </a:rPr>
              <a:t>Lower quarantine and death rate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14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Social distancing works as an effective measure to slow down the spread and flatten the curve!</a:t>
            </a:r>
            <a:endParaRPr sz="18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Social distancing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8</a:t>
            </a:fld>
            <a:endParaRPr lang="en-US" b="1" dirty="0">
              <a:solidFill>
                <a:srgbClr val="F15A3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2EF146-FA58-4EA6-BFEA-7A92358D5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164" y="910115"/>
            <a:ext cx="3632165" cy="27263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7C3BDF-8D3A-47AA-AE01-1766BE2B51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3645147"/>
            <a:ext cx="3552585" cy="267051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9C1168E-1C6A-4188-B481-027702B654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918764"/>
            <a:ext cx="3632166" cy="272638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98CB842-2DA7-4F49-A064-FBDF49DD5B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8879" y="3649596"/>
            <a:ext cx="3618734" cy="272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32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5;p7">
            <a:extLst>
              <a:ext uri="{FF2B5EF4-FFF2-40B4-BE49-F238E27FC236}">
                <a16:creationId xmlns:a16="http://schemas.microsoft.com/office/drawing/2014/main" id="{0A953C53-4907-4049-9D4D-A7060C6E730F}"/>
              </a:ext>
            </a:extLst>
          </p:cNvPr>
          <p:cNvSpPr/>
          <p:nvPr/>
        </p:nvSpPr>
        <p:spPr>
          <a:xfrm rot="10800000" flipH="1">
            <a:off x="-1" y="0"/>
            <a:ext cx="12192000" cy="918764"/>
          </a:xfrm>
          <a:prstGeom prst="rect">
            <a:avLst/>
          </a:prstGeom>
          <a:solidFill>
            <a:srgbClr val="1329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1"/>
          </p:nvPr>
        </p:nvSpPr>
        <p:spPr>
          <a:xfrm>
            <a:off x="7579559" y="2127308"/>
            <a:ext cx="4612440" cy="4028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Simulations were repeated for 3000 runs, each run consisted of 250 time steps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One gathering was introduced</a:t>
            </a: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endParaRPr lang="en-US" sz="2000" dirty="0">
              <a:solidFill>
                <a:schemeClr val="tx1"/>
              </a:solidFill>
              <a:latin typeface="+mn-lt"/>
            </a:endParaRPr>
          </a:p>
          <a:p>
            <a:pPr marL="342900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Having large gatherings means: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Lower IFR (Good thing??)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Much higher PNC</a:t>
            </a:r>
          </a:p>
          <a:p>
            <a:pPr marL="800100" lvl="1">
              <a:lnSpc>
                <a:spcPct val="100000"/>
              </a:lnSpc>
              <a:spcBef>
                <a:spcPts val="0"/>
              </a:spcBef>
              <a:buSzPts val="3000"/>
            </a:pPr>
            <a:r>
              <a:rPr lang="en-US" sz="1600" dirty="0">
                <a:solidFill>
                  <a:schemeClr val="tx1"/>
                </a:solidFill>
                <a:latin typeface="+mn-lt"/>
              </a:rPr>
              <a:t>Overall, leads to more deaths </a:t>
            </a:r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2064AA1B-F967-7B47-A025-1925E8E13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4210" y="235709"/>
            <a:ext cx="277906" cy="401420"/>
          </a:xfrm>
          <a:prstGeom prst="rect">
            <a:avLst/>
          </a:prstGeom>
        </p:spPr>
      </p:pic>
      <p:sp>
        <p:nvSpPr>
          <p:cNvPr id="13" name="Google Shape;100;p1">
            <a:extLst>
              <a:ext uri="{FF2B5EF4-FFF2-40B4-BE49-F238E27FC236}">
                <a16:creationId xmlns:a16="http://schemas.microsoft.com/office/drawing/2014/main" id="{F68AD234-16BC-9E4C-93DE-99379D2E7033}"/>
              </a:ext>
            </a:extLst>
          </p:cNvPr>
          <p:cNvSpPr txBox="1"/>
          <p:nvPr/>
        </p:nvSpPr>
        <p:spPr>
          <a:xfrm>
            <a:off x="376810" y="237060"/>
            <a:ext cx="11026928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none" strike="noStrike" cap="none" dirty="0">
                <a:solidFill>
                  <a:schemeClr val="lt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Results: Large social gatherings</a:t>
            </a:r>
            <a:endParaRPr lang="en-US" sz="2000" dirty="0">
              <a:solidFill>
                <a:schemeClr val="lt1"/>
              </a:solidFill>
              <a:latin typeface="+mn-l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0" name="Google Shape;145;p7">
            <a:extLst>
              <a:ext uri="{FF2B5EF4-FFF2-40B4-BE49-F238E27FC236}">
                <a16:creationId xmlns:a16="http://schemas.microsoft.com/office/drawing/2014/main" id="{90A66ABB-BA60-F744-AA81-86EFE2143016}"/>
              </a:ext>
            </a:extLst>
          </p:cNvPr>
          <p:cNvSpPr/>
          <p:nvPr/>
        </p:nvSpPr>
        <p:spPr>
          <a:xfrm rot="10800000" flipH="1">
            <a:off x="0" y="6437016"/>
            <a:ext cx="12191999" cy="4209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45;p7">
            <a:extLst>
              <a:ext uri="{FF2B5EF4-FFF2-40B4-BE49-F238E27FC236}">
                <a16:creationId xmlns:a16="http://schemas.microsoft.com/office/drawing/2014/main" id="{560A4083-9BC2-944B-BF65-A1367266A70D}"/>
              </a:ext>
            </a:extLst>
          </p:cNvPr>
          <p:cNvSpPr/>
          <p:nvPr/>
        </p:nvSpPr>
        <p:spPr>
          <a:xfrm rot="10800000" flipH="1">
            <a:off x="8745648" y="6445665"/>
            <a:ext cx="3446352" cy="420984"/>
          </a:xfrm>
          <a:custGeom>
            <a:avLst/>
            <a:gdLst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0 w 3446352"/>
              <a:gd name="connsiteY3" fmla="*/ 420984 h 420984"/>
              <a:gd name="connsiteX4" fmla="*/ 0 w 3446352"/>
              <a:gd name="connsiteY4" fmla="*/ 0 h 420984"/>
              <a:gd name="connsiteX0" fmla="*/ 0 w 3446352"/>
              <a:gd name="connsiteY0" fmla="*/ 0 h 420984"/>
              <a:gd name="connsiteX1" fmla="*/ 3446352 w 3446352"/>
              <a:gd name="connsiteY1" fmla="*/ 0 h 420984"/>
              <a:gd name="connsiteX2" fmla="*/ 3446352 w 3446352"/>
              <a:gd name="connsiteY2" fmla="*/ 420984 h 420984"/>
              <a:gd name="connsiteX3" fmla="*/ 269875 w 3446352"/>
              <a:gd name="connsiteY3" fmla="*/ 420984 h 420984"/>
              <a:gd name="connsiteX4" fmla="*/ 0 w 3446352"/>
              <a:gd name="connsiteY4" fmla="*/ 0 h 42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6352" h="420984">
                <a:moveTo>
                  <a:pt x="0" y="0"/>
                </a:moveTo>
                <a:lnTo>
                  <a:pt x="3446352" y="0"/>
                </a:lnTo>
                <a:lnTo>
                  <a:pt x="3446352" y="420984"/>
                </a:lnTo>
                <a:lnTo>
                  <a:pt x="269875" y="42098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1329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00;p1">
            <a:extLst>
              <a:ext uri="{FF2B5EF4-FFF2-40B4-BE49-F238E27FC236}">
                <a16:creationId xmlns:a16="http://schemas.microsoft.com/office/drawing/2014/main" id="{818780AF-7574-7D43-AD33-62F7F5A18B68}"/>
              </a:ext>
            </a:extLst>
          </p:cNvPr>
          <p:cNvSpPr txBox="1"/>
          <p:nvPr/>
        </p:nvSpPr>
        <p:spPr>
          <a:xfrm>
            <a:off x="145991" y="6502188"/>
            <a:ext cx="6426326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+mn-lt"/>
                <a:ea typeface="Helvetica Neue Light"/>
                <a:cs typeface="Helvetica Neue Light"/>
                <a:sym typeface="Helvetica Neue Light"/>
              </a:rPr>
              <a:t>Department of Mechanical Science and Engineering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B8D16-17DC-4F19-A216-50E977D9BBD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37347" y="6473493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 b="1" smtClean="0">
                <a:solidFill>
                  <a:srgbClr val="F15A30"/>
                </a:solidFill>
              </a:rPr>
              <a:t>9</a:t>
            </a:fld>
            <a:endParaRPr lang="en-US" b="1" dirty="0">
              <a:solidFill>
                <a:srgbClr val="F15A30"/>
              </a:solidFill>
            </a:endParaRPr>
          </a:p>
        </p:txBody>
      </p:sp>
      <p:graphicFrame>
        <p:nvGraphicFramePr>
          <p:cNvPr id="22" name="Content Placeholder 4">
            <a:extLst>
              <a:ext uri="{FF2B5EF4-FFF2-40B4-BE49-F238E27FC236}">
                <a16:creationId xmlns:a16="http://schemas.microsoft.com/office/drawing/2014/main" id="{832706F1-5A0F-4B05-AD5F-D1D9D0340C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7178306"/>
              </p:ext>
            </p:extLst>
          </p:nvPr>
        </p:nvGraphicFramePr>
        <p:xfrm>
          <a:off x="546151" y="1746953"/>
          <a:ext cx="6609250" cy="33145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94092">
                  <a:extLst>
                    <a:ext uri="{9D8B030D-6E8A-4147-A177-3AD203B41FA5}">
                      <a16:colId xmlns:a16="http://schemas.microsoft.com/office/drawing/2014/main" val="2373310763"/>
                    </a:ext>
                  </a:extLst>
                </a:gridCol>
                <a:gridCol w="1152344">
                  <a:extLst>
                    <a:ext uri="{9D8B030D-6E8A-4147-A177-3AD203B41FA5}">
                      <a16:colId xmlns:a16="http://schemas.microsoft.com/office/drawing/2014/main" val="686000117"/>
                    </a:ext>
                  </a:extLst>
                </a:gridCol>
                <a:gridCol w="1152344">
                  <a:extLst>
                    <a:ext uri="{9D8B030D-6E8A-4147-A177-3AD203B41FA5}">
                      <a16:colId xmlns:a16="http://schemas.microsoft.com/office/drawing/2014/main" val="1390169706"/>
                    </a:ext>
                  </a:extLst>
                </a:gridCol>
                <a:gridCol w="1152344">
                  <a:extLst>
                    <a:ext uri="{9D8B030D-6E8A-4147-A177-3AD203B41FA5}">
                      <a16:colId xmlns:a16="http://schemas.microsoft.com/office/drawing/2014/main" val="1124536661"/>
                    </a:ext>
                  </a:extLst>
                </a:gridCol>
                <a:gridCol w="1158126">
                  <a:extLst>
                    <a:ext uri="{9D8B030D-6E8A-4147-A177-3AD203B41FA5}">
                      <a16:colId xmlns:a16="http://schemas.microsoft.com/office/drawing/2014/main" val="2062394349"/>
                    </a:ext>
                  </a:extLst>
                </a:gridCol>
              </a:tblGrid>
              <a:tr h="347413"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Table 2. Effect of Gatherings on IFR and PNC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53339"/>
                  </a:ext>
                </a:extLst>
              </a:tr>
              <a:tr h="7417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Gatherings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IFR (%)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IFR SD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PNC (%)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PNC SD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7091873"/>
                  </a:ext>
                </a:extLst>
              </a:tr>
              <a:tr h="7417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FALSE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1.44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5.72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</a:rPr>
                        <a:t>6.39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4.28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70308848"/>
                  </a:ext>
                </a:extLst>
              </a:tr>
              <a:tr h="7417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TRUE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0.36</a:t>
                      </a:r>
                      <a:endParaRPr lang="en-US" sz="14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1.1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FF0000"/>
                          </a:solidFill>
                          <a:effectLst/>
                        </a:rPr>
                        <a:t>39.8</a:t>
                      </a:r>
                      <a:endParaRPr lang="en-US" sz="14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22.85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61525897"/>
                  </a:ext>
                </a:extLst>
              </a:tr>
              <a:tr h="741774"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8903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4380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18083</TotalTime>
  <Words>933</Words>
  <Application>Microsoft Office PowerPoint</Application>
  <PresentationFormat>Widescreen</PresentationFormat>
  <Paragraphs>189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Times New Roman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template. Please copy this document before making any edits</dc:title>
  <dc:creator>Nielsen, Joshua</dc:creator>
  <cp:lastModifiedBy>Sammy Aguiar</cp:lastModifiedBy>
  <cp:revision>318</cp:revision>
  <dcterms:created xsi:type="dcterms:W3CDTF">2019-01-14T22:06:33Z</dcterms:created>
  <dcterms:modified xsi:type="dcterms:W3CDTF">2020-12-17T22:55:33Z</dcterms:modified>
</cp:coreProperties>
</file>